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handoutMasterIdLst>
    <p:handoutMasterId r:id="rId5"/>
  </p:handoutMasterIdLst>
  <p:sldIdLst>
    <p:sldId id="598" r:id="rId2"/>
    <p:sldId id="599" r:id="rId3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5033" autoAdjust="0"/>
  </p:normalViewPr>
  <p:slideViewPr>
    <p:cSldViewPr snapToGrid="0" snapToObjects="1">
      <p:cViewPr varScale="1">
        <p:scale>
          <a:sx n="66" d="100"/>
          <a:sy n="66" d="100"/>
        </p:scale>
        <p:origin x="9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BCB20-2C27-43B2-9530-3F02EF00E2A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DE721BA-B6AB-4E28-A283-379045A0EA69}">
      <dgm:prSet phldrT="[Tekst]"/>
      <dgm:spPr>
        <a:solidFill>
          <a:srgbClr val="3B5182"/>
        </a:solidFill>
      </dgm:spPr>
      <dgm:t>
        <a:bodyPr/>
        <a:lstStyle/>
        <a:p>
          <a:r>
            <a:rPr lang="da-DK" b="1" dirty="0"/>
            <a:t>Ambulatoriet:</a:t>
          </a:r>
          <a:br>
            <a:rPr lang="da-DK" dirty="0"/>
          </a:br>
          <a:r>
            <a:rPr lang="da-DK" dirty="0"/>
            <a:t>Notat og dato for opfølgning lægges i Pleje.net. Der oprettes en opgave og sendes Edi/korrespondance til kommunen herom.</a:t>
          </a:r>
        </a:p>
      </dgm:t>
    </dgm:pt>
    <dgm:pt modelId="{7FFA74AA-3011-4785-B4C8-4195721F801D}" type="parTrans" cxnId="{FAE83B09-5A5F-4888-9FA1-0D71FEC892C0}">
      <dgm:prSet/>
      <dgm:spPr/>
      <dgm:t>
        <a:bodyPr/>
        <a:lstStyle/>
        <a:p>
          <a:endParaRPr lang="da-DK"/>
        </a:p>
      </dgm:t>
    </dgm:pt>
    <dgm:pt modelId="{DEDE00DE-6149-4D9B-9B2F-6B5F700D0D96}" type="sibTrans" cxnId="{FAE83B09-5A5F-4888-9FA1-0D71FEC892C0}">
      <dgm:prSet/>
      <dgm:spPr>
        <a:ln>
          <a:solidFill>
            <a:srgbClr val="3B5182"/>
          </a:solidFill>
        </a:ln>
      </dgm:spPr>
      <dgm:t>
        <a:bodyPr/>
        <a:lstStyle/>
        <a:p>
          <a:endParaRPr lang="da-DK"/>
        </a:p>
      </dgm:t>
    </dgm:pt>
    <dgm:pt modelId="{435D47B6-F96A-4050-A549-3E65F864E32F}">
      <dgm:prSet phldrT="[Tekst]"/>
      <dgm:spPr>
        <a:solidFill>
          <a:srgbClr val="3B5182"/>
        </a:solidFill>
      </dgm:spPr>
      <dgm:t>
        <a:bodyPr/>
        <a:lstStyle/>
        <a:p>
          <a:r>
            <a:rPr lang="da-DK" b="1" dirty="0"/>
            <a:t>Kommunen:</a:t>
          </a:r>
          <a:br>
            <a:rPr lang="da-DK" dirty="0"/>
          </a:br>
          <a:r>
            <a:rPr lang="da-DK" dirty="0"/>
            <a:t>Billeder og vurdering lægges i Pleje.net til aftalt dato.</a:t>
          </a:r>
        </a:p>
        <a:p>
          <a:r>
            <a:rPr lang="da-DK" dirty="0"/>
            <a:t>HUSK: Kryds af i </a:t>
          </a:r>
          <a:r>
            <a:rPr lang="da-DK" u="sng" dirty="0"/>
            <a:t>ikke behandlingskrævende</a:t>
          </a:r>
          <a:r>
            <a:rPr lang="da-DK" dirty="0"/>
            <a:t>!</a:t>
          </a:r>
        </a:p>
      </dgm:t>
    </dgm:pt>
    <dgm:pt modelId="{4DC555C0-5892-4416-8987-2C16818008F0}" type="parTrans" cxnId="{352D7E6D-AD2A-46EB-9862-88DF0F746D13}">
      <dgm:prSet/>
      <dgm:spPr/>
      <dgm:t>
        <a:bodyPr/>
        <a:lstStyle/>
        <a:p>
          <a:endParaRPr lang="da-DK"/>
        </a:p>
      </dgm:t>
    </dgm:pt>
    <dgm:pt modelId="{BCA40BE6-2B1A-4E18-A5A1-384E63C670FB}" type="sibTrans" cxnId="{352D7E6D-AD2A-46EB-9862-88DF0F746D13}">
      <dgm:prSet/>
      <dgm:spPr>
        <a:solidFill>
          <a:srgbClr val="3B5182"/>
        </a:solidFill>
        <a:ln>
          <a:solidFill>
            <a:srgbClr val="3B5182"/>
          </a:solidFill>
        </a:ln>
      </dgm:spPr>
      <dgm:t>
        <a:bodyPr/>
        <a:lstStyle/>
        <a:p>
          <a:endParaRPr lang="da-DK"/>
        </a:p>
      </dgm:t>
    </dgm:pt>
    <dgm:pt modelId="{FE4B7436-66A4-4DDA-9ACA-A7151A756D49}" type="pres">
      <dgm:prSet presAssocID="{352BCB20-2C27-43B2-9530-3F02EF00E2AD}" presName="cycle" presStyleCnt="0">
        <dgm:presLayoutVars>
          <dgm:dir/>
          <dgm:resizeHandles val="exact"/>
        </dgm:presLayoutVars>
      </dgm:prSet>
      <dgm:spPr/>
    </dgm:pt>
    <dgm:pt modelId="{FE270EE9-0B9F-47F6-AD20-21F7ACA9B9E0}" type="pres">
      <dgm:prSet presAssocID="{1DE721BA-B6AB-4E28-A283-379045A0EA69}" presName="node" presStyleLbl="node1" presStyleIdx="0" presStyleCnt="2">
        <dgm:presLayoutVars>
          <dgm:bulletEnabled val="1"/>
        </dgm:presLayoutVars>
      </dgm:prSet>
      <dgm:spPr/>
    </dgm:pt>
    <dgm:pt modelId="{5EA66D18-C44E-4EC5-939E-1DAFE95B167A}" type="pres">
      <dgm:prSet presAssocID="{1DE721BA-B6AB-4E28-A283-379045A0EA69}" presName="spNode" presStyleCnt="0"/>
      <dgm:spPr/>
    </dgm:pt>
    <dgm:pt modelId="{3F78E7F2-9422-4EE6-AF95-B7CCC138DE25}" type="pres">
      <dgm:prSet presAssocID="{DEDE00DE-6149-4D9B-9B2F-6B5F700D0D96}" presName="sibTrans" presStyleLbl="sibTrans1D1" presStyleIdx="0" presStyleCnt="2"/>
      <dgm:spPr/>
    </dgm:pt>
    <dgm:pt modelId="{288FEB2B-7B6B-4A08-AFA8-E8F6E1D1DE24}" type="pres">
      <dgm:prSet presAssocID="{435D47B6-F96A-4050-A549-3E65F864E32F}" presName="node" presStyleLbl="node1" presStyleIdx="1" presStyleCnt="2">
        <dgm:presLayoutVars>
          <dgm:bulletEnabled val="1"/>
        </dgm:presLayoutVars>
      </dgm:prSet>
      <dgm:spPr/>
    </dgm:pt>
    <dgm:pt modelId="{2219D3B1-C11F-408D-A11F-28A2D66812D8}" type="pres">
      <dgm:prSet presAssocID="{435D47B6-F96A-4050-A549-3E65F864E32F}" presName="spNode" presStyleCnt="0"/>
      <dgm:spPr/>
    </dgm:pt>
    <dgm:pt modelId="{4727E95A-7FA3-455E-AB62-08DA118863EA}" type="pres">
      <dgm:prSet presAssocID="{BCA40BE6-2B1A-4E18-A5A1-384E63C670FB}" presName="sibTrans" presStyleLbl="sibTrans1D1" presStyleIdx="1" presStyleCnt="2"/>
      <dgm:spPr/>
    </dgm:pt>
  </dgm:ptLst>
  <dgm:cxnLst>
    <dgm:cxn modelId="{8B626707-BC26-4D7E-853C-08A632103CA6}" type="presOf" srcId="{435D47B6-F96A-4050-A549-3E65F864E32F}" destId="{288FEB2B-7B6B-4A08-AFA8-E8F6E1D1DE24}" srcOrd="0" destOrd="0" presId="urn:microsoft.com/office/officeart/2005/8/layout/cycle5"/>
    <dgm:cxn modelId="{FAE83B09-5A5F-4888-9FA1-0D71FEC892C0}" srcId="{352BCB20-2C27-43B2-9530-3F02EF00E2AD}" destId="{1DE721BA-B6AB-4E28-A283-379045A0EA69}" srcOrd="0" destOrd="0" parTransId="{7FFA74AA-3011-4785-B4C8-4195721F801D}" sibTransId="{DEDE00DE-6149-4D9B-9B2F-6B5F700D0D96}"/>
    <dgm:cxn modelId="{600B4109-EB0F-4888-B7DE-FED963E426C8}" type="presOf" srcId="{1DE721BA-B6AB-4E28-A283-379045A0EA69}" destId="{FE270EE9-0B9F-47F6-AD20-21F7ACA9B9E0}" srcOrd="0" destOrd="0" presId="urn:microsoft.com/office/officeart/2005/8/layout/cycle5"/>
    <dgm:cxn modelId="{7D9EF420-FEE2-498C-8B29-C321CB1D9651}" type="presOf" srcId="{BCA40BE6-2B1A-4E18-A5A1-384E63C670FB}" destId="{4727E95A-7FA3-455E-AB62-08DA118863EA}" srcOrd="0" destOrd="0" presId="urn:microsoft.com/office/officeart/2005/8/layout/cycle5"/>
    <dgm:cxn modelId="{352D7E6D-AD2A-46EB-9862-88DF0F746D13}" srcId="{352BCB20-2C27-43B2-9530-3F02EF00E2AD}" destId="{435D47B6-F96A-4050-A549-3E65F864E32F}" srcOrd="1" destOrd="0" parTransId="{4DC555C0-5892-4416-8987-2C16818008F0}" sibTransId="{BCA40BE6-2B1A-4E18-A5A1-384E63C670FB}"/>
    <dgm:cxn modelId="{C66903B5-53CD-4454-B013-16BB4041ADB5}" type="presOf" srcId="{DEDE00DE-6149-4D9B-9B2F-6B5F700D0D96}" destId="{3F78E7F2-9422-4EE6-AF95-B7CCC138DE25}" srcOrd="0" destOrd="0" presId="urn:microsoft.com/office/officeart/2005/8/layout/cycle5"/>
    <dgm:cxn modelId="{D1B248D1-034E-427F-AB79-B91F20F3D260}" type="presOf" srcId="{352BCB20-2C27-43B2-9530-3F02EF00E2AD}" destId="{FE4B7436-66A4-4DDA-9ACA-A7151A756D49}" srcOrd="0" destOrd="0" presId="urn:microsoft.com/office/officeart/2005/8/layout/cycle5"/>
    <dgm:cxn modelId="{6F08F2A6-E0B2-4B5B-98C1-1B1E141018D0}" type="presParOf" srcId="{FE4B7436-66A4-4DDA-9ACA-A7151A756D49}" destId="{FE270EE9-0B9F-47F6-AD20-21F7ACA9B9E0}" srcOrd="0" destOrd="0" presId="urn:microsoft.com/office/officeart/2005/8/layout/cycle5"/>
    <dgm:cxn modelId="{E87F0593-BA2B-43D7-845D-34A1503DB562}" type="presParOf" srcId="{FE4B7436-66A4-4DDA-9ACA-A7151A756D49}" destId="{5EA66D18-C44E-4EC5-939E-1DAFE95B167A}" srcOrd="1" destOrd="0" presId="urn:microsoft.com/office/officeart/2005/8/layout/cycle5"/>
    <dgm:cxn modelId="{3CF4EB69-9C00-4A67-BF75-5EC0248C19B7}" type="presParOf" srcId="{FE4B7436-66A4-4DDA-9ACA-A7151A756D49}" destId="{3F78E7F2-9422-4EE6-AF95-B7CCC138DE25}" srcOrd="2" destOrd="0" presId="urn:microsoft.com/office/officeart/2005/8/layout/cycle5"/>
    <dgm:cxn modelId="{1D0ECDBA-6CC0-49EA-8548-3B53C4921A24}" type="presParOf" srcId="{FE4B7436-66A4-4DDA-9ACA-A7151A756D49}" destId="{288FEB2B-7B6B-4A08-AFA8-E8F6E1D1DE24}" srcOrd="3" destOrd="0" presId="urn:microsoft.com/office/officeart/2005/8/layout/cycle5"/>
    <dgm:cxn modelId="{81D7FDD7-EB47-4111-927B-A9FF4DCF7E88}" type="presParOf" srcId="{FE4B7436-66A4-4DDA-9ACA-A7151A756D49}" destId="{2219D3B1-C11F-408D-A11F-28A2D66812D8}" srcOrd="4" destOrd="0" presId="urn:microsoft.com/office/officeart/2005/8/layout/cycle5"/>
    <dgm:cxn modelId="{9B7651F8-2D46-4A4F-AE75-F3859538C6DA}" type="presParOf" srcId="{FE4B7436-66A4-4DDA-9ACA-A7151A756D49}" destId="{4727E95A-7FA3-455E-AB62-08DA118863EA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70EE9-0B9F-47F6-AD20-21F7ACA9B9E0}">
      <dsp:nvSpPr>
        <dsp:cNvPr id="0" name=""/>
        <dsp:cNvSpPr/>
      </dsp:nvSpPr>
      <dsp:spPr>
        <a:xfrm>
          <a:off x="657" y="687499"/>
          <a:ext cx="1874104" cy="1218167"/>
        </a:xfrm>
        <a:prstGeom prst="roundRect">
          <a:avLst/>
        </a:prstGeom>
        <a:solidFill>
          <a:srgbClr val="3B51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/>
            <a:t>Ambulatoriet:</a:t>
          </a:r>
          <a:br>
            <a:rPr lang="da-DK" sz="1000" kern="1200" dirty="0"/>
          </a:br>
          <a:r>
            <a:rPr lang="da-DK" sz="1000" kern="1200" dirty="0"/>
            <a:t>Notat og dato for opfølgning lægges i Pleje.net. Der oprettes en opgave og sendes Edi/korrespondance til kommunen herom.</a:t>
          </a:r>
        </a:p>
      </dsp:txBody>
      <dsp:txXfrm>
        <a:off x="60123" y="746965"/>
        <a:ext cx="1755172" cy="1099235"/>
      </dsp:txXfrm>
    </dsp:sp>
    <dsp:sp modelId="{3F78E7F2-9422-4EE6-AF95-B7CCC138DE25}">
      <dsp:nvSpPr>
        <dsp:cNvPr id="0" name=""/>
        <dsp:cNvSpPr/>
      </dsp:nvSpPr>
      <dsp:spPr>
        <a:xfrm>
          <a:off x="937709" y="261956"/>
          <a:ext cx="2069252" cy="2069252"/>
        </a:xfrm>
        <a:custGeom>
          <a:avLst/>
          <a:gdLst/>
          <a:ahLst/>
          <a:cxnLst/>
          <a:rect l="0" t="0" r="0" b="0"/>
          <a:pathLst>
            <a:path>
              <a:moveTo>
                <a:pt x="435151" y="191369"/>
              </a:moveTo>
              <a:arcTo wR="1034626" hR="1034626" stAng="14075450" swAng="4249099"/>
            </a:path>
          </a:pathLst>
        </a:custGeom>
        <a:noFill/>
        <a:ln w="6350" cap="flat" cmpd="sng" algn="ctr">
          <a:solidFill>
            <a:srgbClr val="3B518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FEB2B-7B6B-4A08-AFA8-E8F6E1D1DE24}">
      <dsp:nvSpPr>
        <dsp:cNvPr id="0" name=""/>
        <dsp:cNvSpPr/>
      </dsp:nvSpPr>
      <dsp:spPr>
        <a:xfrm>
          <a:off x="2069909" y="687499"/>
          <a:ext cx="1874104" cy="1218167"/>
        </a:xfrm>
        <a:prstGeom prst="roundRect">
          <a:avLst/>
        </a:prstGeom>
        <a:solidFill>
          <a:srgbClr val="3B51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/>
            <a:t>Kommunen:</a:t>
          </a:r>
          <a:br>
            <a:rPr lang="da-DK" sz="1000" kern="1200" dirty="0"/>
          </a:br>
          <a:r>
            <a:rPr lang="da-DK" sz="1000" kern="1200" dirty="0"/>
            <a:t>Billeder og vurdering lægges i Pleje.net til aftalt dato.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HUSK: Kryds af i </a:t>
          </a:r>
          <a:r>
            <a:rPr lang="da-DK" sz="1000" u="sng" kern="1200" dirty="0"/>
            <a:t>ikke behandlingskrævende</a:t>
          </a:r>
          <a:r>
            <a:rPr lang="da-DK" sz="1000" kern="1200" dirty="0"/>
            <a:t>!</a:t>
          </a:r>
        </a:p>
      </dsp:txBody>
      <dsp:txXfrm>
        <a:off x="2129375" y="746965"/>
        <a:ext cx="1755172" cy="1099235"/>
      </dsp:txXfrm>
    </dsp:sp>
    <dsp:sp modelId="{4727E95A-7FA3-455E-AB62-08DA118863EA}">
      <dsp:nvSpPr>
        <dsp:cNvPr id="0" name=""/>
        <dsp:cNvSpPr/>
      </dsp:nvSpPr>
      <dsp:spPr>
        <a:xfrm>
          <a:off x="937709" y="261956"/>
          <a:ext cx="2069252" cy="2069252"/>
        </a:xfrm>
        <a:custGeom>
          <a:avLst/>
          <a:gdLst/>
          <a:ahLst/>
          <a:cxnLst/>
          <a:rect l="0" t="0" r="0" b="0"/>
          <a:pathLst>
            <a:path>
              <a:moveTo>
                <a:pt x="1634100" y="1877882"/>
              </a:moveTo>
              <a:arcTo wR="1034626" hR="1034626" stAng="3275450" swAng="4249099"/>
            </a:path>
          </a:pathLst>
        </a:custGeom>
        <a:noFill/>
        <a:ln w="6350" cap="flat" cmpd="sng" algn="ctr">
          <a:solidFill>
            <a:srgbClr val="3B518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13-03-2026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13-03-2026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266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9DA05-E6E5-F842-7434-38126C3B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FB3E305-A1DF-9497-A501-46CEDA6D0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96D0478-3FEA-2D1C-71FE-ADCC43175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Følgende er slettet:</a:t>
            </a:r>
          </a:p>
          <a:p>
            <a:endParaRPr lang="da-DK" dirty="0"/>
          </a:p>
          <a:p>
            <a:r>
              <a:rPr lang="da-DK" dirty="0"/>
              <a:t>Undersøgelser </a:t>
            </a:r>
          </a:p>
          <a:p>
            <a:r>
              <a:rPr lang="da-DK" dirty="0"/>
              <a:t>Opmåling af sår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549747-9398-E2EB-A73F-A5BE00DDB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D8D7-4A6D-4D85-847E-4D773EF9854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87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46F9888-F3AD-4CF1-85A5-E376BC205689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5670000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4014733-7F3C-4E51-8815-A51D5C31553B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D1EB79F-43A5-4CEE-A467-BB6B6265A529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096D70B-FBF4-4C0A-95FB-ADE475A47311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D38E721-5D63-4D89-917E-51437C2C58B5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2E4FEC-E1B9-42D5-A88F-5A618021B531}" type="datetime2">
              <a:rPr lang="da-DK" smtClean="0"/>
              <a:t>13. marts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482CC45-F5C7-4FBF-9B29-DB69454B0263}" type="datetime2">
              <a:rPr lang="da-DK" smtClean="0"/>
              <a:t>13. marts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B42F00F-D21C-47B1-8D61-3A1CE947EEC7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0FE567-DE90-4C1B-88AD-8DEE0CA418F7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A3EBC6D-967D-4882-A0DF-DFBAEA7DD29E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5670000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5ADEBA8F-FFA2-4DD7-9735-062EA85AD1F2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326687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CAE1A1E-ED4B-49B1-97D0-3131BE6FD730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5670000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E6D5193-C709-4D36-964D-CFDF2B938D4A}" type="datetime2">
              <a:rPr lang="da-DK" smtClean="0"/>
              <a:t>13. marts 2026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5670000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07C27C1-C411-4E69-B4E9-BBEB113B230E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FA25-9E3A-46FF-A8EA-A6B0C8D7F65B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C4A5903-2E03-4FDB-9C28-73DB6075397C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0AFD6BE-E6A9-4009-9F4D-5937A0E89998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0294D9F-FA43-4709-B451-3A3C141E20FB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16844A-D45D-4DD9-AFEE-992C460433F4}" type="datetime2">
              <a:rPr lang="da-DK" smtClean="0"/>
              <a:t>13.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0B4BA1C3-4508-23B6-86D8-B180E2DA9899}"/>
              </a:ext>
            </a:extLst>
          </p:cNvPr>
          <p:cNvSpPr txBox="1"/>
          <p:nvPr/>
        </p:nvSpPr>
        <p:spPr>
          <a:xfrm>
            <a:off x="3718212" y="5998496"/>
            <a:ext cx="4949538" cy="783193"/>
          </a:xfrm>
          <a:prstGeom prst="roundRect">
            <a:avLst/>
          </a:prstGeom>
          <a:ln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Pleje.net bruges IKKE ved akut behov. I så fald kontakt: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Ambulatoriet via </a:t>
            </a:r>
            <a:r>
              <a:rPr lang="da-DK" sz="1000" dirty="0">
                <a:solidFill>
                  <a:srgbClr val="3B5182"/>
                </a:solidFill>
                <a:latin typeface="Verdana"/>
              </a:rPr>
              <a:t>Sårtelefonen 58 55 91 00 på hverdage kl. 8-15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Egen læge</a:t>
            </a:r>
            <a:r>
              <a:rPr lang="da-DK" sz="1000" dirty="0">
                <a:solidFill>
                  <a:srgbClr val="3B5182"/>
                </a:solidFill>
                <a:latin typeface="Verdana"/>
              </a:rPr>
              <a:t>/vagtlæge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Akutmodtagelse/skadestue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C733499-8DAD-E197-38E7-047DD1C6A426}"/>
              </a:ext>
            </a:extLst>
          </p:cNvPr>
          <p:cNvSpPr txBox="1"/>
          <p:nvPr/>
        </p:nvSpPr>
        <p:spPr>
          <a:xfrm>
            <a:off x="3700601" y="3853415"/>
            <a:ext cx="3982971" cy="1804749"/>
          </a:xfrm>
          <a:prstGeom prst="roundRect">
            <a:avLst/>
          </a:prstGeom>
          <a:ln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Kommunal sygeplejerske: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Lægge nyt notat og billeder i Pleje.net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Beskrive problematikken kort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Skrive hvad der konkret ønskes sparring 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Telefonnummer på kontaktperson oplyses hvis muligt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HUSK: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Notatet skal være </a:t>
            </a:r>
            <a:r>
              <a:rPr kumimoji="0" lang="da-DK" sz="1000" b="0" i="0" u="sng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behandlingskrævende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Notatet sendes </a:t>
            </a:r>
            <a:r>
              <a:rPr kumimoji="0" 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ikke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som Edi/korrespondance til ambulatoriet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1EDB89A-5FE7-828A-8EF7-EE20911C4967}"/>
              </a:ext>
            </a:extLst>
          </p:cNvPr>
          <p:cNvSpPr txBox="1"/>
          <p:nvPr/>
        </p:nvSpPr>
        <p:spPr>
          <a:xfrm>
            <a:off x="8181320" y="4259373"/>
            <a:ext cx="3895063" cy="1123712"/>
          </a:xfrm>
          <a:prstGeom prst="roundRect">
            <a:avLst/>
          </a:prstGeom>
          <a:ln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Ambulatoriet svarer inden for </a:t>
            </a:r>
            <a:r>
              <a:rPr lang="da-DK" sz="1000" b="1" dirty="0">
                <a:solidFill>
                  <a:srgbClr val="3B5182"/>
                </a:solidFill>
                <a:latin typeface="Verdana"/>
              </a:rPr>
              <a:t>3 hverdage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Lægge notat i Pleje.net med besvarelse af spørgsmål og evt. behandlingsplan samt Edi/korrespondance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Ved behov for afklaring kontaktes kommunal sygeplejerske på det telefonnummer, der er oplyst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7AC803B-1EA9-5002-E9E8-8E96A0202853}"/>
              </a:ext>
            </a:extLst>
          </p:cNvPr>
          <p:cNvSpPr txBox="1"/>
          <p:nvPr/>
        </p:nvSpPr>
        <p:spPr>
          <a:xfrm>
            <a:off x="1633234" y="1666547"/>
            <a:ext cx="2241601" cy="1293971"/>
          </a:xfrm>
          <a:prstGeom prst="roundRect">
            <a:avLst/>
          </a:prstGeom>
          <a:solidFill>
            <a:schemeClr val="lt1"/>
          </a:solidFill>
          <a:ln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Første besøg på sårambulatoriet er altid fysisk fremmøde.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Sygehuset vurderer, om patienten (pt.) er egnet til teleforløb.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4AC87DA-77D6-0385-3240-7AEE21CA7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982770"/>
              </p:ext>
            </p:extLst>
          </p:nvPr>
        </p:nvGraphicFramePr>
        <p:xfrm>
          <a:off x="8139423" y="1012882"/>
          <a:ext cx="3944672" cy="259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ekstfelt 41">
            <a:extLst>
              <a:ext uri="{FF2B5EF4-FFF2-40B4-BE49-F238E27FC236}">
                <a16:creationId xmlns:a16="http://schemas.microsoft.com/office/drawing/2014/main" id="{E2CB3397-C927-E1D3-66C1-EB92EF679FBC}"/>
              </a:ext>
            </a:extLst>
          </p:cNvPr>
          <p:cNvSpPr txBox="1"/>
          <p:nvPr/>
        </p:nvSpPr>
        <p:spPr>
          <a:xfrm>
            <a:off x="3976124" y="2544593"/>
            <a:ext cx="2121808" cy="1123712"/>
          </a:xfrm>
          <a:prstGeom prst="roundRect">
            <a:avLst/>
          </a:prstGeom>
          <a:ln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Hvis pt. ikke er egnet: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Fysisk forløb i ambulatoriet Kommunikation via korrespondancer</a:t>
            </a:r>
            <a:endParaRPr lang="da-DK" sz="1000" dirty="0">
              <a:solidFill>
                <a:srgbClr val="3B5182"/>
              </a:solidFill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>
                <a:solidFill>
                  <a:srgbClr val="3B5182"/>
                </a:solidFill>
                <a:latin typeface="Verdana"/>
              </a:rPr>
              <a:t>Eventuelt også Pleje.net (se </a:t>
            </a:r>
            <a:r>
              <a:rPr lang="da-DK" sz="1000" b="1" dirty="0">
                <a:solidFill>
                  <a:srgbClr val="3B5182"/>
                </a:solidFill>
                <a:latin typeface="Verdana"/>
              </a:rPr>
              <a:t>”Sparring i Pleje.net”</a:t>
            </a:r>
            <a:r>
              <a:rPr lang="da-DK" sz="1000" dirty="0">
                <a:solidFill>
                  <a:srgbClr val="3B5182"/>
                </a:solidFill>
                <a:latin typeface="Verdana"/>
              </a:rPr>
              <a:t>).</a:t>
            </a:r>
            <a:endParaRPr kumimoji="0" lang="da-DK" sz="100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60BDE077-469A-39C4-C432-89526E3882ED}"/>
              </a:ext>
            </a:extLst>
          </p:cNvPr>
          <p:cNvSpPr txBox="1"/>
          <p:nvPr/>
        </p:nvSpPr>
        <p:spPr>
          <a:xfrm>
            <a:off x="3968407" y="1073461"/>
            <a:ext cx="1798719" cy="612934"/>
          </a:xfrm>
          <a:prstGeom prst="roundRect">
            <a:avLst/>
          </a:prstGeom>
          <a:ln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Hvis pt. er egnet: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Undersøg om pt. er oprettet i Pleje.net.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08B61EB7-3667-2F7E-AD63-050F8DA81E91}"/>
              </a:ext>
            </a:extLst>
          </p:cNvPr>
          <p:cNvSpPr txBox="1"/>
          <p:nvPr/>
        </p:nvSpPr>
        <p:spPr>
          <a:xfrm>
            <a:off x="6304122" y="2085131"/>
            <a:ext cx="1521429" cy="783193"/>
          </a:xfrm>
          <a:prstGeom prst="roundRect">
            <a:avLst/>
          </a:prstGeom>
          <a:ln>
            <a:solidFill>
              <a:srgbClr val="3B51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Hvis pt. er oprettet: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Sygehus opretter pt. i teleforløb. </a:t>
            </a:r>
          </a:p>
        </p:txBody>
      </p:sp>
      <p:sp>
        <p:nvSpPr>
          <p:cNvPr id="58" name="Pil: bøjet opad 57">
            <a:extLst>
              <a:ext uri="{FF2B5EF4-FFF2-40B4-BE49-F238E27FC236}">
                <a16:creationId xmlns:a16="http://schemas.microsoft.com/office/drawing/2014/main" id="{D1B36C8C-3888-E334-A2C8-B3C31C544BE0}"/>
              </a:ext>
            </a:extLst>
          </p:cNvPr>
          <p:cNvSpPr/>
          <p:nvPr/>
        </p:nvSpPr>
        <p:spPr>
          <a:xfrm rot="5400000">
            <a:off x="3334494" y="2874764"/>
            <a:ext cx="502941" cy="719358"/>
          </a:xfrm>
          <a:prstGeom prst="bentUpArrow">
            <a:avLst>
              <a:gd name="adj1" fmla="val 0"/>
              <a:gd name="adj2" fmla="val 5506"/>
              <a:gd name="adj3" fmla="val 12382"/>
            </a:avLst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solidFill>
                  <a:srgbClr val="0085A0"/>
                </a:solidFill>
              </a:ln>
              <a:solidFill>
                <a:srgbClr val="0085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Pil: bøjet opad 58">
            <a:extLst>
              <a:ext uri="{FF2B5EF4-FFF2-40B4-BE49-F238E27FC236}">
                <a16:creationId xmlns:a16="http://schemas.microsoft.com/office/drawing/2014/main" id="{B9DDBE58-A50E-DB4B-080F-90CA45A2CF59}"/>
              </a:ext>
            </a:extLst>
          </p:cNvPr>
          <p:cNvSpPr/>
          <p:nvPr/>
        </p:nvSpPr>
        <p:spPr>
          <a:xfrm rot="5400000" flipH="1">
            <a:off x="3327769" y="1052578"/>
            <a:ext cx="502940" cy="717375"/>
          </a:xfrm>
          <a:prstGeom prst="bentUpArrow">
            <a:avLst>
              <a:gd name="adj1" fmla="val 0"/>
              <a:gd name="adj2" fmla="val 5506"/>
              <a:gd name="adj3" fmla="val 12382"/>
            </a:avLst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solidFill>
                  <a:srgbClr val="0085A0"/>
                </a:solidFill>
              </a:ln>
              <a:solidFill>
                <a:srgbClr val="0085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7" name="Lige pilforbindelse 76">
            <a:extLst>
              <a:ext uri="{FF2B5EF4-FFF2-40B4-BE49-F238E27FC236}">
                <a16:creationId xmlns:a16="http://schemas.microsoft.com/office/drawing/2014/main" id="{326106C2-C2E3-FC15-CCEE-C4372FE9C162}"/>
              </a:ext>
            </a:extLst>
          </p:cNvPr>
          <p:cNvCxnSpPr>
            <a:cxnSpLocks/>
          </p:cNvCxnSpPr>
          <p:nvPr/>
        </p:nvCxnSpPr>
        <p:spPr>
          <a:xfrm>
            <a:off x="5771898" y="1362613"/>
            <a:ext cx="538326" cy="0"/>
          </a:xfrm>
          <a:prstGeom prst="straightConnector1">
            <a:avLst/>
          </a:prstGeom>
          <a:ln>
            <a:solidFill>
              <a:srgbClr val="3B51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Pil: bøjet opad 78">
            <a:extLst>
              <a:ext uri="{FF2B5EF4-FFF2-40B4-BE49-F238E27FC236}">
                <a16:creationId xmlns:a16="http://schemas.microsoft.com/office/drawing/2014/main" id="{6BD8A207-95E3-44FC-17FB-923AA2CDB28A}"/>
              </a:ext>
            </a:extLst>
          </p:cNvPr>
          <p:cNvSpPr/>
          <p:nvPr/>
        </p:nvSpPr>
        <p:spPr>
          <a:xfrm rot="5400000">
            <a:off x="5518420" y="1715097"/>
            <a:ext cx="797467" cy="740068"/>
          </a:xfrm>
          <a:prstGeom prst="bentUpArrow">
            <a:avLst>
              <a:gd name="adj1" fmla="val 0"/>
              <a:gd name="adj2" fmla="val 5506"/>
              <a:gd name="adj3" fmla="val 12382"/>
            </a:avLst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solidFill>
                  <a:srgbClr val="0085A0"/>
                </a:solidFill>
              </a:ln>
              <a:solidFill>
                <a:srgbClr val="0085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73D3AA5C-1D0A-A7D2-BCF4-2B53C15F8966}"/>
              </a:ext>
            </a:extLst>
          </p:cNvPr>
          <p:cNvSpPr txBox="1"/>
          <p:nvPr/>
        </p:nvSpPr>
        <p:spPr>
          <a:xfrm>
            <a:off x="6314996" y="990718"/>
            <a:ext cx="1788121" cy="953453"/>
          </a:xfrm>
          <a:prstGeom prst="roundRect">
            <a:avLst/>
          </a:prstGeom>
          <a:ln>
            <a:solidFill>
              <a:srgbClr val="3B5182"/>
            </a:solidFill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Hvis pt. ikke er oprettet:</a:t>
            </a:r>
          </a:p>
          <a:p>
            <a:pPr>
              <a:defRPr/>
            </a:pPr>
            <a:r>
              <a:rPr lang="da-DK" sz="1000" dirty="0">
                <a:solidFill>
                  <a:srgbClr val="3B5182"/>
                </a:solidFill>
                <a:latin typeface="Verdana"/>
              </a:rPr>
              <a:t>Sygehus/kommune opretter pt. i Pleje.net (til et teleforløb).</a:t>
            </a:r>
          </a:p>
        </p:txBody>
      </p:sp>
      <p:cxnSp>
        <p:nvCxnSpPr>
          <p:cNvPr id="90" name="Lige forbindelse 89">
            <a:extLst>
              <a:ext uri="{FF2B5EF4-FFF2-40B4-BE49-F238E27FC236}">
                <a16:creationId xmlns:a16="http://schemas.microsoft.com/office/drawing/2014/main" id="{3FD32242-66A4-0AAF-AC2B-F8147CD2C5C3}"/>
              </a:ext>
            </a:extLst>
          </p:cNvPr>
          <p:cNvCxnSpPr>
            <a:cxnSpLocks/>
          </p:cNvCxnSpPr>
          <p:nvPr/>
        </p:nvCxnSpPr>
        <p:spPr>
          <a:xfrm>
            <a:off x="0" y="3769171"/>
            <a:ext cx="12192000" cy="0"/>
          </a:xfrm>
          <a:prstGeom prst="line">
            <a:avLst/>
          </a:prstGeom>
          <a:ln w="19050" cap="flat" cmpd="sng" algn="ctr">
            <a:solidFill>
              <a:srgbClr val="3B518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Lige forbindelse 92">
            <a:extLst>
              <a:ext uri="{FF2B5EF4-FFF2-40B4-BE49-F238E27FC236}">
                <a16:creationId xmlns:a16="http://schemas.microsoft.com/office/drawing/2014/main" id="{0188BEA5-A9E6-8D49-FF92-8928BD1579A0}"/>
              </a:ext>
            </a:extLst>
          </p:cNvPr>
          <p:cNvCxnSpPr>
            <a:cxnSpLocks/>
          </p:cNvCxnSpPr>
          <p:nvPr/>
        </p:nvCxnSpPr>
        <p:spPr>
          <a:xfrm>
            <a:off x="1" y="5896343"/>
            <a:ext cx="12192000" cy="0"/>
          </a:xfrm>
          <a:prstGeom prst="line">
            <a:avLst/>
          </a:prstGeom>
          <a:ln w="19050" cap="flat" cmpd="sng" algn="ctr">
            <a:solidFill>
              <a:srgbClr val="3B518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7" name="Lige pilforbindelse 96">
            <a:extLst>
              <a:ext uri="{FF2B5EF4-FFF2-40B4-BE49-F238E27FC236}">
                <a16:creationId xmlns:a16="http://schemas.microsoft.com/office/drawing/2014/main" id="{415BA68D-B37E-D52D-C26E-633D09A4F3E1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7825551" y="2476727"/>
            <a:ext cx="313872" cy="1"/>
          </a:xfrm>
          <a:prstGeom prst="straightConnector1">
            <a:avLst/>
          </a:prstGeom>
          <a:ln>
            <a:solidFill>
              <a:srgbClr val="3B51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Lige pilforbindelse 97">
            <a:extLst>
              <a:ext uri="{FF2B5EF4-FFF2-40B4-BE49-F238E27FC236}">
                <a16:creationId xmlns:a16="http://schemas.microsoft.com/office/drawing/2014/main" id="{4262188E-7614-9752-2A79-78A84D1EA77B}"/>
              </a:ext>
            </a:extLst>
          </p:cNvPr>
          <p:cNvCxnSpPr>
            <a:cxnSpLocks/>
          </p:cNvCxnSpPr>
          <p:nvPr/>
        </p:nvCxnSpPr>
        <p:spPr>
          <a:xfrm>
            <a:off x="7693891" y="4813816"/>
            <a:ext cx="478193" cy="0"/>
          </a:xfrm>
          <a:prstGeom prst="straightConnector1">
            <a:avLst/>
          </a:prstGeom>
          <a:ln>
            <a:solidFill>
              <a:srgbClr val="3B51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Lige forbindelse 102">
            <a:extLst>
              <a:ext uri="{FF2B5EF4-FFF2-40B4-BE49-F238E27FC236}">
                <a16:creationId xmlns:a16="http://schemas.microsoft.com/office/drawing/2014/main" id="{C0E2F2F9-666D-67F9-04F9-9F9C499265B8}"/>
              </a:ext>
            </a:extLst>
          </p:cNvPr>
          <p:cNvCxnSpPr>
            <a:cxnSpLocks/>
          </p:cNvCxnSpPr>
          <p:nvPr/>
        </p:nvCxnSpPr>
        <p:spPr>
          <a:xfrm>
            <a:off x="0" y="849758"/>
            <a:ext cx="12192001" cy="0"/>
          </a:xfrm>
          <a:prstGeom prst="line">
            <a:avLst/>
          </a:prstGeom>
          <a:ln w="19050" cap="flat" cmpd="sng" algn="ctr">
            <a:solidFill>
              <a:srgbClr val="3B518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7CF5A589-1B99-8A22-4A34-9B93A9072079}"/>
              </a:ext>
            </a:extLst>
          </p:cNvPr>
          <p:cNvSpPr txBox="1"/>
          <p:nvPr/>
        </p:nvSpPr>
        <p:spPr>
          <a:xfrm>
            <a:off x="1726287" y="4356031"/>
            <a:ext cx="1499060" cy="953453"/>
          </a:xfrm>
          <a:prstGeom prst="roundRect">
            <a:avLst/>
          </a:prstGeom>
          <a:ln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Ved behov for sparring mellem besøg i sårambulatoriet eller teletider.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DA5F253F-88A5-7562-6858-F76F6580ABB2}"/>
              </a:ext>
            </a:extLst>
          </p:cNvPr>
          <p:cNvCxnSpPr>
            <a:cxnSpLocks/>
          </p:cNvCxnSpPr>
          <p:nvPr/>
        </p:nvCxnSpPr>
        <p:spPr>
          <a:xfrm>
            <a:off x="3226285" y="4837000"/>
            <a:ext cx="474317" cy="0"/>
          </a:xfrm>
          <a:prstGeom prst="straightConnector1">
            <a:avLst/>
          </a:prstGeom>
          <a:ln>
            <a:solidFill>
              <a:srgbClr val="3B51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12">
            <a:extLst>
              <a:ext uri="{FF2B5EF4-FFF2-40B4-BE49-F238E27FC236}">
                <a16:creationId xmlns:a16="http://schemas.microsoft.com/office/drawing/2014/main" id="{59C6D626-AFBB-4C90-C629-9A3FC831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62" y="123619"/>
            <a:ext cx="10137121" cy="594999"/>
          </a:xfrm>
        </p:spPr>
        <p:txBody>
          <a:bodyPr/>
          <a:lstStyle/>
          <a:p>
            <a:pPr algn="ctr"/>
            <a:r>
              <a:rPr lang="da-DK" sz="3200" dirty="0">
                <a:solidFill>
                  <a:srgbClr val="3B5182"/>
                </a:solidFill>
              </a:rPr>
              <a:t>Forløb i Pleje.net</a:t>
            </a:r>
            <a:br>
              <a:rPr lang="da-DK" dirty="0">
                <a:solidFill>
                  <a:srgbClr val="3B5182"/>
                </a:solidFill>
              </a:rPr>
            </a:br>
            <a:r>
              <a:rPr lang="da-DK" sz="1600" dirty="0">
                <a:solidFill>
                  <a:srgbClr val="3B5182"/>
                </a:solidFill>
              </a:rPr>
              <a:t>Kommuner i samarbejde med Sårambulatoriet, Slagelse Sygehus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7A629C9-F641-CCCD-E5A9-72DE1D0862BD}"/>
              </a:ext>
            </a:extLst>
          </p:cNvPr>
          <p:cNvSpPr txBox="1"/>
          <p:nvPr/>
        </p:nvSpPr>
        <p:spPr>
          <a:xfrm>
            <a:off x="1" y="56829"/>
            <a:ext cx="1934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>
                <a:solidFill>
                  <a:srgbClr val="3B5182"/>
                </a:solidFill>
              </a:rPr>
              <a:t>Version 1</a:t>
            </a:r>
          </a:p>
          <a:p>
            <a:r>
              <a:rPr lang="da-DK" sz="800" i="1" dirty="0">
                <a:solidFill>
                  <a:srgbClr val="3B5182"/>
                </a:solidFill>
              </a:rPr>
              <a:t>19.08.2025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3DF94BE0-9A8D-E83B-81E5-668845ABC4FA}"/>
              </a:ext>
            </a:extLst>
          </p:cNvPr>
          <p:cNvSpPr/>
          <p:nvPr/>
        </p:nvSpPr>
        <p:spPr>
          <a:xfrm>
            <a:off x="224845" y="1090794"/>
            <a:ext cx="1418445" cy="609590"/>
          </a:xfrm>
          <a:prstGeom prst="roundRect">
            <a:avLst>
              <a:gd name="adj" fmla="val 10000"/>
            </a:avLst>
          </a:prstGeom>
          <a:solidFill>
            <a:srgbClr val="3B518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da-DK" sz="1600" b="1" dirty="0">
                <a:solidFill>
                  <a:schemeClr val="bg1"/>
                </a:solidFill>
              </a:rPr>
              <a:t>Teleforløb i Pleje.net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EEF8AF00-9A11-3565-1734-FF9E027EA8C6}"/>
              </a:ext>
            </a:extLst>
          </p:cNvPr>
          <p:cNvSpPr/>
          <p:nvPr/>
        </p:nvSpPr>
        <p:spPr>
          <a:xfrm>
            <a:off x="224845" y="4010206"/>
            <a:ext cx="1418445" cy="609590"/>
          </a:xfrm>
          <a:prstGeom prst="roundRect">
            <a:avLst>
              <a:gd name="adj" fmla="val 10000"/>
            </a:avLst>
          </a:prstGeom>
          <a:solidFill>
            <a:srgbClr val="3B518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da-DK" sz="1600" b="1" dirty="0">
                <a:solidFill>
                  <a:schemeClr val="bg1"/>
                </a:solidFill>
              </a:rPr>
              <a:t>Sparring i Pleje.net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15A33899-2BE7-F6E8-53B8-55CC5B436A21}"/>
              </a:ext>
            </a:extLst>
          </p:cNvPr>
          <p:cNvSpPr/>
          <p:nvPr/>
        </p:nvSpPr>
        <p:spPr>
          <a:xfrm>
            <a:off x="224845" y="6104008"/>
            <a:ext cx="1418445" cy="609590"/>
          </a:xfrm>
          <a:prstGeom prst="roundRect">
            <a:avLst>
              <a:gd name="adj" fmla="val 10000"/>
            </a:avLst>
          </a:prstGeom>
          <a:solidFill>
            <a:srgbClr val="3B518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da-DK" sz="1600" b="1" dirty="0">
                <a:solidFill>
                  <a:schemeClr val="bg1"/>
                </a:solidFill>
              </a:rPr>
              <a:t>Akut behov</a:t>
            </a:r>
          </a:p>
        </p:txBody>
      </p:sp>
      <p:pic>
        <p:nvPicPr>
          <p:cNvPr id="6" name="Billede 5" descr="Et billede, der indeholder cirkel, Grafik, symbol, logo&#10;&#10;Indhold genereret af kunstig intelligens kan være forkert.">
            <a:extLst>
              <a:ext uri="{FF2B5EF4-FFF2-40B4-BE49-F238E27FC236}">
                <a16:creationId xmlns:a16="http://schemas.microsoft.com/office/drawing/2014/main" id="{C33BD168-9D31-533D-9D0D-64237ABC18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8354" y="35467"/>
            <a:ext cx="778029" cy="771302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4679163E-E1FB-4BF9-0086-90A8D0D06F82}"/>
              </a:ext>
            </a:extLst>
          </p:cNvPr>
          <p:cNvSpPr txBox="1"/>
          <p:nvPr/>
        </p:nvSpPr>
        <p:spPr>
          <a:xfrm>
            <a:off x="8827106" y="6156173"/>
            <a:ext cx="3364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800" i="1" dirty="0">
                <a:solidFill>
                  <a:srgbClr val="3B5182"/>
                </a:solidFill>
              </a:rPr>
              <a:t>Udviklet af sårsygeplejersker fra Næstved, Slagelse, Sorø og Ringsted kommuner samt Sårambulatoriet, Slagelse Sygehus i samarbejde med Sundhedsstrategisk Planlægning,</a:t>
            </a:r>
          </a:p>
          <a:p>
            <a:pPr algn="ctr"/>
            <a:r>
              <a:rPr lang="da-DK" sz="800" i="1" dirty="0">
                <a:solidFill>
                  <a:srgbClr val="3B5182"/>
                </a:solidFill>
              </a:rPr>
              <a:t>Region Sjælland</a:t>
            </a:r>
          </a:p>
        </p:txBody>
      </p:sp>
    </p:spTree>
    <p:extLst>
      <p:ext uri="{BB962C8B-B14F-4D97-AF65-F5344CB8AC3E}">
        <p14:creationId xmlns:p14="http://schemas.microsoft.com/office/powerpoint/2010/main" val="348397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62523-2937-2D9E-9466-AD984C29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423DE-C540-C301-67F0-D36EB555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07" y="164035"/>
            <a:ext cx="9648826" cy="558524"/>
          </a:xfrm>
        </p:spPr>
        <p:txBody>
          <a:bodyPr/>
          <a:lstStyle/>
          <a:p>
            <a:pPr algn="ctr"/>
            <a:r>
              <a:rPr lang="da-DK" sz="3200" dirty="0">
                <a:solidFill>
                  <a:srgbClr val="3B5182"/>
                </a:solidFill>
              </a:rPr>
              <a:t>Henvisning i Pleje.net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2D813C2-B625-1AEA-39A4-78AFF2D70F79}"/>
              </a:ext>
            </a:extLst>
          </p:cNvPr>
          <p:cNvSpPr txBox="1"/>
          <p:nvPr/>
        </p:nvSpPr>
        <p:spPr>
          <a:xfrm>
            <a:off x="5524923" y="1451520"/>
            <a:ext cx="6504363" cy="664012"/>
          </a:xfrm>
          <a:prstGeom prst="roundRect">
            <a:avLst/>
          </a:prstGeom>
          <a:solidFill>
            <a:schemeClr val="lt1"/>
          </a:solidFill>
          <a:ln w="25400"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Hvilke sår kan henvises via Pleje.net?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Ikke-helende sår, som er mindst 6 uger gamle, til trods for relevant behandling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Diabetiske 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fodsår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når disse opstår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D07DC01-409D-8B87-0696-A906C8D6F01C}"/>
              </a:ext>
            </a:extLst>
          </p:cNvPr>
          <p:cNvSpPr txBox="1"/>
          <p:nvPr/>
        </p:nvSpPr>
        <p:spPr>
          <a:xfrm>
            <a:off x="142906" y="1442812"/>
            <a:ext cx="5308397" cy="681038"/>
          </a:xfrm>
          <a:prstGeom prst="roundRect">
            <a:avLst/>
          </a:prstGeom>
          <a:solidFill>
            <a:schemeClr val="lt1"/>
          </a:solidFill>
          <a:ln w="25400"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100" b="1" dirty="0">
                <a:solidFill>
                  <a:srgbClr val="3B5182"/>
                </a:solidFill>
                <a:latin typeface="Verdana"/>
              </a:rPr>
              <a:t>Hvem kan henvise?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3B5182"/>
                </a:solidFill>
                <a:latin typeface="Verdana"/>
              </a:rPr>
              <a:t>Sygeplejersker med kompetencer inden for sårbehandling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3B5182"/>
                </a:solidFill>
                <a:latin typeface="Verdana"/>
              </a:rPr>
              <a:t>Privatpraktiserende læger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37EAB29-D7AC-A8D5-E5CC-BCB070C718A7}"/>
              </a:ext>
            </a:extLst>
          </p:cNvPr>
          <p:cNvSpPr txBox="1"/>
          <p:nvPr/>
        </p:nvSpPr>
        <p:spPr>
          <a:xfrm>
            <a:off x="52118" y="2753201"/>
            <a:ext cx="485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Hvordan henvises der via Pleje.net?</a:t>
            </a:r>
          </a:p>
        </p:txBody>
      </p:sp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355C51A4-A2FE-EAB4-7EC0-1738587C17DF}"/>
              </a:ext>
            </a:extLst>
          </p:cNvPr>
          <p:cNvSpPr/>
          <p:nvPr/>
        </p:nvSpPr>
        <p:spPr>
          <a:xfrm>
            <a:off x="131714" y="3717464"/>
            <a:ext cx="1558873" cy="2194854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25400">
            <a:solidFill>
              <a:srgbClr val="3B5182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på</a:t>
            </a:r>
            <a:r>
              <a:rPr lang="da-DK" sz="1100" dirty="0">
                <a:solidFill>
                  <a:srgbClr val="3B5182"/>
                </a:solidFill>
                <a:latin typeface="Verdana"/>
              </a:rPr>
              <a:t>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”Patienter”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a-DK" sz="1100" dirty="0">
                <a:solidFill>
                  <a:srgbClr val="3B5182"/>
                </a:solidFill>
                <a:latin typeface="Verdana"/>
                <a:sym typeface="Wingdings" panose="05000000000000000000" pitchFamily="2" charset="2"/>
              </a:rPr>
              <a:t>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”Ny patient”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”Hospital”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Vælg Region Sjælland fra rullemenuen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Wingdings" panose="05000000000000000000" pitchFamily="2" charset="2"/>
              </a:rPr>
              <a:t>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på ”Henvisnings-enheden 99.v (Region Sjælland)</a:t>
            </a:r>
          </a:p>
        </p:txBody>
      </p:sp>
      <p:sp>
        <p:nvSpPr>
          <p:cNvPr id="21" name="Rektangel: afrundede hjørner 20">
            <a:extLst>
              <a:ext uri="{FF2B5EF4-FFF2-40B4-BE49-F238E27FC236}">
                <a16:creationId xmlns:a16="http://schemas.microsoft.com/office/drawing/2014/main" id="{98FF425D-D61E-0A39-A3D7-45E03DC48DA2}"/>
              </a:ext>
            </a:extLst>
          </p:cNvPr>
          <p:cNvSpPr/>
          <p:nvPr/>
        </p:nvSpPr>
        <p:spPr>
          <a:xfrm>
            <a:off x="1853301" y="3715342"/>
            <a:ext cx="1741958" cy="1875833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25400">
            <a:solidFill>
              <a:srgbClr val="3B5182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på ”Tilføj Patientanamnese”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Angiv højde og vægt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Angiv hvis allergi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Kendte sygdomme: DM</a:t>
            </a:r>
            <a:r>
              <a:rPr lang="da-DK" sz="1100" dirty="0">
                <a:solidFill>
                  <a:srgbClr val="3B5182"/>
                </a:solidFill>
                <a:latin typeface="Verdana"/>
              </a:rPr>
              <a:t>/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hjerte/lunge/ immunologiske/ cancer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B94CDB37-B0F2-87D3-C237-BBE1EB719848}"/>
              </a:ext>
            </a:extLst>
          </p:cNvPr>
          <p:cNvSpPr/>
          <p:nvPr/>
        </p:nvSpPr>
        <p:spPr>
          <a:xfrm>
            <a:off x="3836430" y="3715343"/>
            <a:ext cx="1674191" cy="2196976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25400">
            <a:solidFill>
              <a:srgbClr val="3B5182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på</a:t>
            </a:r>
            <a:r>
              <a:rPr lang="da-DK" sz="1100" dirty="0">
                <a:solidFill>
                  <a:srgbClr val="3B5182"/>
                </a:solidFill>
                <a:latin typeface="Verdana"/>
              </a:rPr>
              <a:t>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”Nyt sår/stomi”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Hvordan og hvornår opstod såret (debut)?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Hvilken 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kompressionsbe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-handling er afprøvet?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Hvilken anden behandling er afprøvet?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Rektangel: afrundede hjørner 24">
            <a:extLst>
              <a:ext uri="{FF2B5EF4-FFF2-40B4-BE49-F238E27FC236}">
                <a16:creationId xmlns:a16="http://schemas.microsoft.com/office/drawing/2014/main" id="{C62B1AC7-C983-2773-63AE-F6290FF2557F}"/>
              </a:ext>
            </a:extLst>
          </p:cNvPr>
          <p:cNvSpPr/>
          <p:nvPr/>
        </p:nvSpPr>
        <p:spPr>
          <a:xfrm>
            <a:off x="7741407" y="3706561"/>
            <a:ext cx="1432820" cy="1160714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25400">
            <a:solidFill>
              <a:srgbClr val="3B5182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på: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”Ny vurdering”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Udfyldes i det omfang, som er muligt</a:t>
            </a: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9287AB5D-169F-17FA-6F3E-06592BD389BC}"/>
              </a:ext>
            </a:extLst>
          </p:cNvPr>
          <p:cNvSpPr/>
          <p:nvPr/>
        </p:nvSpPr>
        <p:spPr>
          <a:xfrm>
            <a:off x="9378891" y="3706561"/>
            <a:ext cx="2650395" cy="2691732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25400">
            <a:solidFill>
              <a:srgbClr val="3B5182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+mn-ea"/>
                <a:cs typeface="+mn-cs"/>
              </a:rPr>
              <a:t>Klik på ”Nyt notat” og skriv: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+mn-ea"/>
                <a:cs typeface="+mn-cs"/>
              </a:rPr>
              <a:t>Årsag til henvisning/problemstillingen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i="1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+mn-ea"/>
                <a:cs typeface="+mn-cs"/>
              </a:rPr>
              <a:t>Husk at notere, hvis henvisningen sendes efter aftale med sårambulatoriet, og om tid er booket.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+mn-ea"/>
                <a:cs typeface="+mn-cs"/>
              </a:rPr>
              <a:t>Indsæt evt. billeder af sår.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1000" i="1" kern="100" dirty="0">
                <a:solidFill>
                  <a:srgbClr val="3B518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Ved </a:t>
            </a:r>
            <a:r>
              <a:rPr kumimoji="0" lang="da-DK" sz="1000" b="1" i="1" u="none" strike="noStrike" kern="1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”Behandlingskrævende notat</a:t>
            </a:r>
            <a:r>
              <a:rPr kumimoji="0" lang="da-DK" sz="1000" b="0" i="1" u="none" strike="noStrike" kern="1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”: </a:t>
            </a:r>
            <a:r>
              <a:rPr lang="da-DK" sz="1000" i="1" kern="100" dirty="0">
                <a:solidFill>
                  <a:srgbClr val="3B518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da-DK" sz="1000" b="0" i="1" u="none" strike="noStrike" kern="1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æt flueben i feltet ”skal behandles” under ”Central visitation Region Sjælland”.</a:t>
            </a:r>
            <a:endParaRPr lang="da-DK" sz="1000" i="1" kern="100" dirty="0">
              <a:solidFill>
                <a:srgbClr val="3B5182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000" b="0" i="1" u="none" strike="noStrike" kern="1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Ved</a:t>
            </a:r>
            <a:r>
              <a:rPr lang="da-DK" sz="1000" kern="100" dirty="0">
                <a:solidFill>
                  <a:srgbClr val="3B518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a-DK" sz="1000" b="1" i="1" u="none" strike="noStrike" kern="1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”EDI/korrespondance”:</a:t>
            </a:r>
            <a:r>
              <a:rPr kumimoji="0" lang="da-DK" sz="1000" b="0" i="1" u="none" strike="noStrike" kern="1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000" i="1" kern="100" dirty="0">
                <a:solidFill>
                  <a:srgbClr val="3B518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da-DK" sz="1000" b="0" i="1" u="none" strike="noStrike" kern="1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æt her et flueben. Sæt herefter også flueben i EDI ”central visitation (Region Sjælland)”  og </a:t>
            </a:r>
            <a:r>
              <a:rPr kumimoji="0" lang="da-DK" sz="1000" b="1" i="1" u="none" strike="noStrike" kern="1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TRYK GEM</a:t>
            </a:r>
            <a:endParaRPr kumimoji="0" lang="da-DK" sz="1000" b="0" i="1" u="none" strike="noStrike" kern="100" cap="none" spc="0" normalizeH="0" baseline="0" noProof="0" dirty="0">
              <a:ln>
                <a:noFill/>
              </a:ln>
              <a:solidFill>
                <a:srgbClr val="77206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200" b="0" i="1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200" b="0" i="1" u="none" strike="noStrike" kern="1200" cap="none" spc="0" normalizeH="0" baseline="0" noProof="0" dirty="0">
              <a:ln>
                <a:noFill/>
              </a:ln>
              <a:solidFill>
                <a:srgbClr val="3B518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0B009777-DF21-A389-CFC1-C621CCBFE2E4}"/>
              </a:ext>
            </a:extLst>
          </p:cNvPr>
          <p:cNvSpPr/>
          <p:nvPr/>
        </p:nvSpPr>
        <p:spPr>
          <a:xfrm>
            <a:off x="138554" y="866788"/>
            <a:ext cx="11890733" cy="505838"/>
          </a:xfrm>
          <a:prstGeom prst="roundRect">
            <a:avLst>
              <a:gd name="adj" fmla="val 10000"/>
            </a:avLst>
          </a:prstGeom>
          <a:solidFill>
            <a:srgbClr val="3B518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FB47EF92-329F-0194-9FCC-EAD79B6A9FCA}"/>
              </a:ext>
            </a:extLst>
          </p:cNvPr>
          <p:cNvSpPr txBox="1"/>
          <p:nvPr/>
        </p:nvSpPr>
        <p:spPr>
          <a:xfrm>
            <a:off x="255564" y="945682"/>
            <a:ext cx="63180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00" dirty="0">
                <a:solidFill>
                  <a:srgbClr val="FFFFFF"/>
                </a:solidFill>
              </a:rPr>
              <a:t>Primær sektor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85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11A9D8A4-F823-5510-8500-C9C427B75709}"/>
              </a:ext>
            </a:extLst>
          </p:cNvPr>
          <p:cNvSpPr/>
          <p:nvPr/>
        </p:nvSpPr>
        <p:spPr>
          <a:xfrm>
            <a:off x="5673335" y="3711814"/>
            <a:ext cx="1800581" cy="1155461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25400">
            <a:solidFill>
              <a:srgbClr val="3B5182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på ”Ny undersøgelse”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Udfyld hvis muligt Distal blodtryk  ankel/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tåtryk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3B518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Sensibilitetsmåling</a:t>
            </a:r>
          </a:p>
        </p:txBody>
      </p:sp>
      <p:pic>
        <p:nvPicPr>
          <p:cNvPr id="7" name="Billede 6" descr="Et billede, der indeholder cirkel, Grafik, symbol, logo&#10;&#10;Indhold genereret af kunstig intelligens kan være forkert.">
            <a:extLst>
              <a:ext uri="{FF2B5EF4-FFF2-40B4-BE49-F238E27FC236}">
                <a16:creationId xmlns:a16="http://schemas.microsoft.com/office/drawing/2014/main" id="{533313F7-C264-E7CB-47AC-1F2852A10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354" y="35467"/>
            <a:ext cx="778029" cy="77130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681D4221-E766-DE01-A63C-06F50C816A5A}"/>
              </a:ext>
            </a:extLst>
          </p:cNvPr>
          <p:cNvSpPr txBox="1"/>
          <p:nvPr/>
        </p:nvSpPr>
        <p:spPr>
          <a:xfrm>
            <a:off x="0" y="44282"/>
            <a:ext cx="817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800" i="1" dirty="0">
                <a:solidFill>
                  <a:srgbClr val="3B5182"/>
                </a:solidFill>
              </a:rPr>
              <a:t>Version 1</a:t>
            </a:r>
          </a:p>
          <a:p>
            <a:r>
              <a:rPr lang="da-DK" sz="800" i="1" dirty="0">
                <a:solidFill>
                  <a:srgbClr val="3B5182"/>
                </a:solidFill>
              </a:rPr>
              <a:t>19.08.2025</a:t>
            </a:r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6267BC31-1352-4E25-0811-4C663AA3234E}"/>
              </a:ext>
            </a:extLst>
          </p:cNvPr>
          <p:cNvSpPr/>
          <p:nvPr/>
        </p:nvSpPr>
        <p:spPr>
          <a:xfrm>
            <a:off x="131714" y="3161628"/>
            <a:ext cx="11890733" cy="505838"/>
          </a:xfrm>
          <a:prstGeom prst="roundRect">
            <a:avLst>
              <a:gd name="adj" fmla="val 10000"/>
            </a:avLst>
          </a:prstGeom>
          <a:solidFill>
            <a:srgbClr val="3B518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03AFAD6-6409-C818-5D69-4A87BA2034E9}"/>
              </a:ext>
            </a:extLst>
          </p:cNvPr>
          <p:cNvSpPr txBox="1"/>
          <p:nvPr/>
        </p:nvSpPr>
        <p:spPr>
          <a:xfrm>
            <a:off x="288839" y="3289700"/>
            <a:ext cx="13080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FFFFFF"/>
                </a:solidFill>
              </a:rPr>
              <a:t>1. Stamdata</a:t>
            </a:r>
          </a:p>
          <a:p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E10DCBF-8E84-1F86-B200-68333F92A99D}"/>
              </a:ext>
            </a:extLst>
          </p:cNvPr>
          <p:cNvSpPr txBox="1"/>
          <p:nvPr/>
        </p:nvSpPr>
        <p:spPr>
          <a:xfrm>
            <a:off x="1768571" y="3289700"/>
            <a:ext cx="20350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FFFFFF"/>
                </a:solidFill>
              </a:rPr>
              <a:t>2. Patientanamnese</a:t>
            </a:r>
          </a:p>
          <a:p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FCEBF92-4986-1182-FF39-FDB8206D1F5B}"/>
              </a:ext>
            </a:extLst>
          </p:cNvPr>
          <p:cNvSpPr txBox="1"/>
          <p:nvPr/>
        </p:nvSpPr>
        <p:spPr>
          <a:xfrm>
            <a:off x="3828795" y="3275111"/>
            <a:ext cx="1681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FFFFFF"/>
                </a:solidFill>
              </a:rPr>
              <a:t>3. Opret nyt sår</a:t>
            </a:r>
            <a:endParaRPr lang="da-DK" sz="14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CD635F1-1132-E666-AEAB-D24E9B3DAE16}"/>
              </a:ext>
            </a:extLst>
          </p:cNvPr>
          <p:cNvSpPr txBox="1"/>
          <p:nvPr/>
        </p:nvSpPr>
        <p:spPr>
          <a:xfrm>
            <a:off x="5750350" y="3264024"/>
            <a:ext cx="1681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FFFFFF"/>
                </a:solidFill>
              </a:rPr>
              <a:t>4. Undersøgelse</a:t>
            </a:r>
            <a:endParaRPr lang="da-DK" sz="14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C9E1EB6-67BF-8E4C-ACA9-8807031E78AB}"/>
              </a:ext>
            </a:extLst>
          </p:cNvPr>
          <p:cNvSpPr txBox="1"/>
          <p:nvPr/>
        </p:nvSpPr>
        <p:spPr>
          <a:xfrm>
            <a:off x="7795200" y="3254344"/>
            <a:ext cx="141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FFFFFF"/>
                </a:solidFill>
              </a:rPr>
              <a:t>5. Vurdering</a:t>
            </a:r>
            <a:endParaRPr lang="da-DK" sz="1400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D16101C3-27B5-197C-4056-B1CB5D005AB0}"/>
              </a:ext>
            </a:extLst>
          </p:cNvPr>
          <p:cNvSpPr txBox="1"/>
          <p:nvPr/>
        </p:nvSpPr>
        <p:spPr>
          <a:xfrm>
            <a:off x="10116145" y="3265564"/>
            <a:ext cx="9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FFFFFF"/>
                </a:solidFill>
              </a:rPr>
              <a:t>6. Notat</a:t>
            </a:r>
            <a:endParaRPr lang="da-DK" sz="1400" dirty="0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30AFBCB9-C787-1A33-A259-32D4BBF57E1E}"/>
              </a:ext>
            </a:extLst>
          </p:cNvPr>
          <p:cNvSpPr txBox="1"/>
          <p:nvPr/>
        </p:nvSpPr>
        <p:spPr>
          <a:xfrm>
            <a:off x="5523908" y="2194398"/>
            <a:ext cx="6525185" cy="851297"/>
          </a:xfrm>
          <a:prstGeom prst="roundRect">
            <a:avLst/>
          </a:prstGeom>
          <a:solidFill>
            <a:schemeClr val="lt1"/>
          </a:solidFill>
          <a:ln w="25400">
            <a:solidFill>
              <a:srgbClr val="3B51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100" b="1" dirty="0">
                <a:solidFill>
                  <a:srgbClr val="3B5182"/>
                </a:solidFill>
              </a:rPr>
              <a:t>Hvilke sår kan IKKE henvises via Pleje.net?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3B5182"/>
                </a:solidFill>
              </a:rPr>
              <a:t>Meget smertefulde sår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3B5182"/>
                </a:solidFill>
              </a:rPr>
              <a:t>Stærk progredierende sår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3B5182"/>
                </a:solidFill>
              </a:rPr>
              <a:t>Sekundær sår af anden genese, dvs. kradssår</a:t>
            </a:r>
            <a:endParaRPr lang="da-DK" sz="900" dirty="0">
              <a:solidFill>
                <a:srgbClr val="3B5182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1F94062-9C03-9AFA-791E-5FEB93EAF4AE}"/>
              </a:ext>
            </a:extLst>
          </p:cNvPr>
          <p:cNvSpPr txBox="1"/>
          <p:nvPr/>
        </p:nvSpPr>
        <p:spPr>
          <a:xfrm>
            <a:off x="5941392" y="6483979"/>
            <a:ext cx="6250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800" i="1" dirty="0">
                <a:solidFill>
                  <a:srgbClr val="3B5182"/>
                </a:solidFill>
              </a:rPr>
              <a:t>Udviklet af sårsygeplejersker fra Næstved, Slagelse, Sorø og Ringsted kommuner samt Sårambulatoriet, Slagelse Sygehus i samarbejde med Sundhedsstrategisk Planlægning, Region Sjælland</a:t>
            </a:r>
          </a:p>
        </p:txBody>
      </p:sp>
    </p:spTree>
    <p:extLst>
      <p:ext uri="{BB962C8B-B14F-4D97-AF65-F5344CB8AC3E}">
        <p14:creationId xmlns:p14="http://schemas.microsoft.com/office/powerpoint/2010/main" val="280587168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5317A864-C35A-4BEE-8F21-EE52746F97FE}" vid="{64B9E2AF-06F8-49F1-9520-C8051AA003A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Sundhedsstrategisk Planlægning_DK_2022</Template>
  <TotalTime>1855</TotalTime>
  <Words>672</Words>
  <Application>Microsoft Office PowerPoint</Application>
  <PresentationFormat>Widescreen</PresentationFormat>
  <Paragraphs>93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Verdana</vt:lpstr>
      <vt:lpstr>Region Sjælland - PPT</vt:lpstr>
      <vt:lpstr>Forløb i Pleje.net Kommuner i samarbejde med Sårambulatoriet, Slagelse Sygehus </vt:lpstr>
      <vt:lpstr>Henvisning i Pleje.net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Winther Kirkegård;Barbara Askham</dc:creator>
  <cp:lastModifiedBy>Katrine Højager Hansen</cp:lastModifiedBy>
  <cp:revision>29</cp:revision>
  <cp:lastPrinted>2025-09-09T11:36:27Z</cp:lastPrinted>
  <dcterms:created xsi:type="dcterms:W3CDTF">2025-05-23T06:14:37Z</dcterms:created>
  <dcterms:modified xsi:type="dcterms:W3CDTF">2026-03-13T11:41:48Z</dcterms:modified>
</cp:coreProperties>
</file>